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1" r:id="rId2"/>
    <p:sldId id="261" r:id="rId3"/>
    <p:sldId id="262" r:id="rId4"/>
    <p:sldId id="259" r:id="rId5"/>
    <p:sldId id="289" r:id="rId6"/>
    <p:sldId id="292" r:id="rId7"/>
    <p:sldId id="263" r:id="rId8"/>
    <p:sldId id="267" r:id="rId9"/>
    <p:sldId id="288" r:id="rId10"/>
    <p:sldId id="301" r:id="rId11"/>
    <p:sldId id="287" r:id="rId12"/>
    <p:sldId id="286" r:id="rId13"/>
    <p:sldId id="303" r:id="rId14"/>
    <p:sldId id="274" r:id="rId15"/>
    <p:sldId id="302" r:id="rId16"/>
    <p:sldId id="304" r:id="rId17"/>
    <p:sldId id="277" r:id="rId18"/>
    <p:sldId id="279" r:id="rId19"/>
    <p:sldId id="281" r:id="rId20"/>
    <p:sldId id="290" r:id="rId21"/>
    <p:sldId id="295" r:id="rId22"/>
    <p:sldId id="298" r:id="rId23"/>
    <p:sldId id="280" r:id="rId24"/>
    <p:sldId id="272" r:id="rId25"/>
    <p:sldId id="305" r:id="rId26"/>
    <p:sldId id="306" r:id="rId27"/>
    <p:sldId id="291" r:id="rId28"/>
    <p:sldId id="307" r:id="rId29"/>
    <p:sldId id="29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03-6769-4028-8C09-BC84C4620A12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9D400-847A-4A72-89B5-FCF168803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8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C8DE24-3245-4279-910A-7389420479D6}" type="slidenum">
              <a:rPr lang="ru-RU" smtClean="0"/>
              <a:pPr eaLnBrk="1" hangingPunct="1"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385B2-BE49-46BD-828E-54FBE3AB7861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5034C-84B0-43DC-8692-9A73F75A4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8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8313" y="1628775"/>
            <a:ext cx="3959225" cy="316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0425" y="1628775"/>
            <a:ext cx="3959225" cy="316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344" cy="3196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81486" cy="3196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E0CA7-1C11-4434-BFA0-E0902034E50F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E120-4077-4711-99FC-6028589DA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0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323850" y="260350"/>
            <a:ext cx="8496300" cy="4608513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бъект 2"/>
          <p:cNvSpPr>
            <a:spLocks noGrp="1"/>
          </p:cNvSpPr>
          <p:nvPr>
            <p:ph idx="13"/>
          </p:nvPr>
        </p:nvSpPr>
        <p:spPr>
          <a:xfrm>
            <a:off x="323528" y="273051"/>
            <a:ext cx="8496944" cy="45961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2D2DC-8783-485A-B189-8A3A33B40AAB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4F6E0-7FE7-496A-B327-4B66391B3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5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7646-E072-4E1B-BD94-73E1726C1685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968B-1CE7-433A-87FE-F90CB61DD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F1B7E-A9E9-4020-BBC1-F7E0C3F3236D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7AD73-EF0E-48AC-B083-BE0EA36FE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8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FBD1B-2FD6-4476-BA13-A17F2D363FFF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B6302-B5B6-45BF-A7BA-FE00E3F73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4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B30E-5B3D-477E-862B-FD6467702C52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91C9A-D90B-4C6E-A617-DAB614A8E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5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D38DD-537F-4964-95F4-C00DA72F4E90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69EED-B5A3-43AE-B43B-A50FD232C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2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64013-6026-49E7-9579-2AE1DAB0E9F7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2318-E561-428E-B1F7-5FB99DBA8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1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76225" y="260350"/>
            <a:ext cx="4367213" cy="468153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255" y="260648"/>
            <a:ext cx="4367753" cy="4680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D4938-5FC7-404D-830E-220354EFB527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BE03-4F53-4221-9961-B19F693FD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9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76225" y="260350"/>
            <a:ext cx="3935413" cy="4537075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859338" y="260350"/>
            <a:ext cx="3937000" cy="4537075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255" y="260648"/>
            <a:ext cx="3935705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4860032" y="260648"/>
            <a:ext cx="3935705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1B7B-4967-4429-BB1F-AFB29C69126F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3B86-E632-4B5E-827A-74E98120E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0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012BAA-C47E-4B28-8F26-F2876614FCD0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D1C367-1665-4F4D-A475-CAA3640C0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МА\Desktop\6905075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3"/>
          <p:cNvSpPr>
            <a:spLocks noGrp="1" noChangeArrowheads="1"/>
          </p:cNvSpPr>
          <p:nvPr>
            <p:ph type="ctrTitle"/>
          </p:nvPr>
        </p:nvSpPr>
        <p:spPr>
          <a:xfrm>
            <a:off x="611560" y="1783823"/>
            <a:ext cx="7846640" cy="2008518"/>
          </a:xfrm>
          <a:prstGeom prst="ribbon2">
            <a:avLst>
              <a:gd name="adj1" fmla="val 19812"/>
              <a:gd name="adj2" fmla="val 50000"/>
            </a:avLst>
          </a:prstGeom>
          <a:solidFill>
            <a:srgbClr val="E5B8B7"/>
          </a:solidFill>
          <a:ln w="38100">
            <a:solidFill>
              <a:srgbClr val="548DD4"/>
            </a:solidFill>
            <a:rou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ru-RU" sz="2800" b="1" dirty="0" smtClean="0"/>
              <a:t>Формирование </a:t>
            </a:r>
            <a:r>
              <a:rPr lang="ru-RU" sz="2800" b="1" dirty="0"/>
              <a:t>фонематических процессов  </a:t>
            </a:r>
            <a:br>
              <a:rPr lang="ru-RU" sz="2800" b="1" dirty="0"/>
            </a:br>
            <a:r>
              <a:rPr lang="ru-RU" sz="2800" b="1" dirty="0"/>
              <a:t>у дошкольников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04638" y="4793104"/>
            <a:ext cx="3056384" cy="1752600"/>
          </a:xfrm>
        </p:spPr>
        <p:txBody>
          <a:bodyPr/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Подготовила: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Учитель-логопед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Комарова А.С.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053" name="Picture 8" descr="tiutyirtuy - коп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3104"/>
            <a:ext cx="14890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C:\Users\теносила\Desktop\буква х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85" y="3414304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C:\Users\теносила\Desktop\буква м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61" y="3728575"/>
            <a:ext cx="11207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F:\букваш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70" y="3415044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" descr="C:\Users\теносила\Desktop\буква 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38944"/>
            <a:ext cx="14208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pencil blue - копи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2694" y="152400"/>
            <a:ext cx="784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бюджетное дошкольное образовательное учреждение Белоярский детский сад «Огонек»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9235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323528" y="188640"/>
            <a:ext cx="8496944" cy="4596109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способность различать слова близкие по звуковому составу</a:t>
            </a:r>
            <a:r>
              <a:rPr lang="ru-RU" sz="1600" dirty="0" smtClean="0"/>
              <a:t> 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– зелёный»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Взрослый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предметную картинку, громко, чётко называя изображение: «БАНАН», а затем чётко произносит звукосочетания: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«БАНАН, БАМАН, ПАМАН,  БАНАН, ВАВАН, ПАНАМ».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ребёнок услышит правильное название того, что изображено на картинке, то он должен поднять зелёный флажок, а если неправильное – красный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слово лишнее?»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четырёх слов, отчётливо произнесённых взрослым, дети  должны назвать то, которое отличается от остальных: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 – КОМ –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                    БУДКА –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БУДКА – БУДКА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ВИНТ – ВИНТ –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БИНТ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ВИНТ            КАНАВА – КАНАВА –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КАНАВА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17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«Подскажи Петруше звук»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Петрушка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детям, что сейчас он будет говорить слова, но в них он будет специально недоговаривать последний звук. Его подскажут дети.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.., ко..,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и т.д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«Доскажи звук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buNone/>
            </a:pPr>
            <a:r>
              <a:rPr lang="ru-RU" sz="1600" kern="0" dirty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Логопед произносит </a:t>
            </a:r>
            <a:r>
              <a:rPr lang="ru-RU" sz="1600" kern="0" dirty="0" smtClean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предложение, </a:t>
            </a:r>
            <a:r>
              <a:rPr lang="ru-RU" sz="1600" kern="0" dirty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договаривая </a:t>
            </a:r>
            <a:r>
              <a:rPr lang="ru-RU" sz="1600" kern="0" dirty="0" smtClean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звук.</a:t>
            </a:r>
          </a:p>
          <a:p>
            <a:pPr lvl="0">
              <a:buNone/>
            </a:pPr>
            <a:r>
              <a:rPr lang="ru-RU" sz="1600" kern="0" dirty="0" smtClean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Лежебока рыжий кот отлежал себе живо..</a:t>
            </a:r>
          </a:p>
          <a:p>
            <a:pPr lvl="0">
              <a:buNone/>
            </a:pPr>
            <a:r>
              <a:rPr lang="ru-RU" sz="1600" kern="0" dirty="0" smtClean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 по лесу хорек, хищный маленький звере.. </a:t>
            </a:r>
          </a:p>
          <a:p>
            <a:pPr marL="0" indent="0">
              <a:buNone/>
            </a:pPr>
            <a:r>
              <a:rPr lang="ru-RU" sz="1600" kern="0" dirty="0" smtClean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Голосок твой так хорош, очень сладко ты </a:t>
            </a:r>
            <a:r>
              <a:rPr lang="ru-RU" sz="1600" kern="0" dirty="0" err="1" smtClean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</a:t>
            </a:r>
            <a:r>
              <a:rPr lang="ru-RU" sz="1600" kern="0" dirty="0" smtClean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endParaRPr lang="ru-RU" sz="1400" b="1" i="1" kern="0" dirty="0">
              <a:solidFill>
                <a:srgbClr val="2F1311"/>
              </a:solidFill>
              <a:latin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то,  что можно есть»</a:t>
            </a:r>
          </a:p>
          <a:p>
            <a:pPr marL="0" indent="0">
              <a:buNone/>
            </a:pP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картошка, ложка, окрошка.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апельсин, блин, мандарин.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конфета, котлета, ракета.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миска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ириска, сосиска.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банан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диван, барабан.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мёд, компот,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огурец, удалец, холодец.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(игра может продолжаться долго)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537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3935705" cy="453650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«Самое короткое слово»</a:t>
            </a:r>
          </a:p>
          <a:p>
            <a:pPr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 три слова, </a:t>
            </a:r>
          </a:p>
          <a:p>
            <a:pPr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дети говорят, какое слово </a:t>
            </a:r>
          </a:p>
          <a:p>
            <a:pPr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короткое.</a:t>
            </a:r>
          </a:p>
          <a:p>
            <a:pPr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 – ПЛОТНИК –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СОСУЛЬКА –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ВЕСНА  </a:t>
            </a:r>
          </a:p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ДОЧЬ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ДОЧЕНЬКА – ДОЧУРКА </a:t>
            </a: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«Самое длинное слово»</a:t>
            </a:r>
          </a:p>
          <a:p>
            <a:pPr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 цепочку слов, а дети на слух выделяют самое длинное слово.</a:t>
            </a:r>
          </a:p>
          <a:p>
            <a:pPr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ЭКСКАВАТОР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КРАН – ТРАКТОР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 –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ТЫКВА 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ЁЖ – ЛИСА</a:t>
            </a:r>
          </a:p>
        </p:txBody>
      </p:sp>
    </p:spTree>
    <p:extLst>
      <p:ext uri="{BB962C8B-B14F-4D97-AF65-F5344CB8AC3E}">
        <p14:creationId xmlns:p14="http://schemas.microsoft.com/office/powerpoint/2010/main" val="1407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 «Играем в рифмы»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ифференциация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слов, близких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звучанию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Игра  « Добрый слон».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 на свете добрый слон,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Сочинял рассказы он.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добрые писал,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друзьям их раздавал.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рифмы он любил играть,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с друзьями не скучать.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картина, вот…( корзина, машина и т.д.),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ромашка, вот …( букашка, бумажка),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мой домик, вот твой …( томик,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пушка, вот и …( мушка, сушка, кружка),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вам пышка, а вот …( книжка, мышка, крышка),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сосед, а вот …( обед, кларнет, винегрет).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и нам 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скучать, будем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рифмы подбирать.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Игра может продолжаться до бесконечности, пока ребёнку не надоест.)</a:t>
            </a:r>
          </a:p>
          <a:p>
            <a:endParaRPr lang="ru-RU" sz="1400" dirty="0"/>
          </a:p>
        </p:txBody>
      </p:sp>
      <p:pic>
        <p:nvPicPr>
          <p:cNvPr id="3074" name="Picture 2" descr="C:\Users\N\Picture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23696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539552" y="263892"/>
            <a:ext cx="7848872" cy="4596109"/>
          </a:xfrm>
        </p:spPr>
        <p:txBody>
          <a:bodyPr/>
          <a:lstStyle/>
          <a:p>
            <a:pPr marL="0" lvl="0" indent="0">
              <a:buNone/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Доскажи словечко»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подбирать рифму,  учить  дифференцировать звуки,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фонематический слух, внимание, память,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мышление.</a:t>
            </a:r>
          </a:p>
          <a:p>
            <a:pPr marL="0" lvl="0" indent="0"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- не верите,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родом из Америки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сказке мы – синьоры, на грядке …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Возле леса на опушке,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Украшая темный бор,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 пестрый, как петрушка, ядовитый…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подполье, в каморке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она в норке,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Серая малышка, зовут ее…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14287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18194"/>
            <a:ext cx="2022475" cy="148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lum bright="-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56992"/>
            <a:ext cx="172561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9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фонем и слогов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«Поймай звук»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1.Педагог называет и  многократно повторяет гласный звук, который ребенок должен выделить среди других звуков (хлопнуть в ладоши, присесть, поднять карточку и др.). Упражнение повторяется до тех пор, пока каждый гласный звук не будет выделяться ребенком точно и  уверенно.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2.Выделение одного из согласных звуков в звуковом потоке. 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путайте звуки с буквами!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проговаривать звуки в конце, середине слов.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 А ну-ка, догадайся!»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одинаковый звук есть во всех словах?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Шуба, кошка, мышь (звук ш). Жук, жаба, лыжи – ж; чайник, ключ, очки – ч; щетка, ящик, щавель – щ; коса, усы, нос- с; селедка, Сима, лось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коза, замок, зуб – з; зима, зеркало, вазелин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цветок, яйцо, курица – ц; лодка, стул, лампа – л; липа, лес, соль – ль; рыба, ковер, крыло – р; рис, крепость, букварь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слог лишний?»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фонематического восприятия, дифференциация слогов с оппозиционными согласными.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 Взрослый произносит ряд повторяющихся слогов, например, на – на – па – на, и спрашивает ребят, какой слог «лишний». Затем слоговой ряд усложняется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фа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«Флажки»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 называет звук. Ребёнок, определяя, какой этот звук: гласный, согласный мягкий или согласный твёрдый, поднимает флажок соответствующего цвета.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88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по порядку слоги»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 слово, дети говорят: какой слог 1-й, какой – 2-й. Например: САДЫ – 1-й слог СА, 2-й слог  ДЫ. Вначале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2-х слогов (ВОДА, ПОЛЕ, ЛУНА, УТРО, НЕБО,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КОСМОС).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Произнося слова по слогам, дети на каждый слог делают хлопок в ладоши.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«Цветные ёжики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(коробочки, корзинки)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дифференциация твёрдых и мягких согласных звуков.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картинки, в названии которых есть звуки С и СЬ (или другие). Взрослый просит отдать синему ежику все картинки со звуком С, а зеленому - со звуком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СЬ.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«Повтори за мной»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слогов с оппозиционными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согласными. Оборудование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игрушечный медведь.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показывает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игрушку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этот медвежонок приехал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сказочной страны и не умеет разговаривать на нашем языке.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говорить на его языке (повторить слоги): па - ба, по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 - па - па, ба - ба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ба.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«Эхо»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 взрослый предлагает ребенку: «Я буду произносить звуки, а ты повторяй их, как эхо.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произносит за ширмой: ау,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оиу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уиэа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ииуи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Ребенок повторяет.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9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376428" y="256175"/>
            <a:ext cx="8496944" cy="4596109"/>
          </a:xfrm>
        </p:spPr>
        <p:txBody>
          <a:bodyPr/>
          <a:lstStyle/>
          <a:p>
            <a:pPr marL="0" indent="0">
              <a:buNone/>
            </a:pPr>
            <a:r>
              <a:rPr lang="ru-RU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«Разноцветные мячи»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дифференциации гласных и согласных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звуков.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гласный. Синий - нет.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звук? Мне дай ответ!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бросает мяч детям. Поймавший называет гласный звук, если мяч красного цвета, согласный - если мяч синего цвета, и бросает мяч обратно педагогу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«Слово на ладошке»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придумывает слово с заданным звуком (например со звуком ш) и хлопает ребёнку по ладошке, ребёнок в ответ придумывает слово с тем же звуком и хлопает по ладошке взрослому и т. д.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«Придумай слово?»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детям назвать слова: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«песенкой комарика» - зонт, зебра, зарядка, ваза, корзина.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«песенкой жука» - жираф, желуди, жаба, лыжи, ножницы ,кружок, ножик.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«песенкой ветра» — шапка, шуба, шарф, карандаш,, машина. </a:t>
            </a:r>
            <a:endParaRPr lang="ru-RU" sz="1400" spc="-4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spc="-4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«Свистит – шипит» «Жужжит – звенит»</a:t>
            </a:r>
            <a:r>
              <a:rPr lang="ru-RU" sz="1400" spc="-3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Дифференциация звуков </a:t>
            </a:r>
            <a:r>
              <a:rPr lang="ru-RU" sz="1400" spc="-3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(с – ш),(ж-з).</a:t>
            </a:r>
            <a:r>
              <a:rPr lang="ru-RU" sz="1400" i="1" spc="-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Описание </a:t>
            </a:r>
            <a:r>
              <a:rPr lang="ru-RU" sz="1400" i="1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игры. </a:t>
            </a:r>
            <a:endParaRPr lang="ru-RU" sz="1400" i="1" spc="-1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spc="-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 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кладет перед собой картинки и говорит: «Я вам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буду показывать картинки и называть их. Вы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произносите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тот звук, </a:t>
            </a:r>
            <a:r>
              <a:rPr lang="ru-RU" sz="1400" spc="-3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который услышите в слове Например: </a:t>
            </a:r>
            <a:r>
              <a:rPr lang="ru-RU" sz="1400" spc="-3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собака, дети </a:t>
            </a:r>
            <a:r>
              <a:rPr lang="ru-RU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должны произнести </a:t>
            </a:r>
            <a:r>
              <a:rPr lang="ru-RU" sz="1400" b="1" i="1" spc="-3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с-с-с, жук – ж-ж-ж </a:t>
            </a:r>
            <a:r>
              <a:rPr lang="ru-RU" sz="1400" b="1" i="1" spc="-2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т.д.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80" y="4869160"/>
            <a:ext cx="2180736" cy="17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3" y="4581846"/>
            <a:ext cx="1728192" cy="218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lum bright="-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56291"/>
            <a:ext cx="2103438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869160"/>
            <a:ext cx="2283760" cy="192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9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одари подарки»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 и Оле. Зое и Жанне. Мишутке.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звуков.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садит двух кукол, либо мишку, дает им имена и предлагает разделить предметы или картинки между ними по наличию звука в слове.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повезет грузовик?»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называет слова только со звуком  «Р»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528392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2780928"/>
            <a:ext cx="4932040" cy="29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7343" y="525385"/>
            <a:ext cx="3400617" cy="402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80" y="2732484"/>
            <a:ext cx="368694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3243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:\Users\Павел\Pictures\img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7986" y="3738922"/>
            <a:ext cx="16844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:\Users\Павел\Pictures\img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410122"/>
            <a:ext cx="3182888" cy="139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657061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5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600451"/>
          </a:xfrm>
        </p:spPr>
        <p:txBody>
          <a:bodyPr/>
          <a:lstStyle/>
          <a:p>
            <a:r>
              <a:rPr lang="ru-RU" b="1" dirty="0" smtClean="0"/>
              <a:t>Фонематические процессы включают в себя: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/>
          <a:lstStyle/>
          <a:p>
            <a:pPr marL="342900" lvl="0" indent="-342900" algn="l">
              <a:lnSpc>
                <a:spcPct val="80000"/>
              </a:lnSpc>
              <a:buBlip>
                <a:blip r:embed="rId2"/>
              </a:buBlip>
            </a:pPr>
            <a:r>
              <a:rPr lang="ru-RU" sz="2000" kern="0" dirty="0">
                <a:solidFill>
                  <a:srgbClr val="2F1311"/>
                </a:solidFill>
                <a:latin typeface="Arial"/>
              </a:rPr>
              <a:t> </a:t>
            </a:r>
            <a:r>
              <a:rPr lang="ru-RU" b="1" kern="0" dirty="0">
                <a:solidFill>
                  <a:srgbClr val="2F1311"/>
                </a:solidFill>
                <a:latin typeface="Arial"/>
              </a:rPr>
              <a:t>фонематический слух;</a:t>
            </a:r>
            <a:br>
              <a:rPr lang="ru-RU" b="1" kern="0" dirty="0">
                <a:solidFill>
                  <a:srgbClr val="2F1311"/>
                </a:solidFill>
                <a:latin typeface="Arial"/>
              </a:rPr>
            </a:br>
            <a:endParaRPr lang="ru-RU" b="1" kern="0" dirty="0">
              <a:solidFill>
                <a:srgbClr val="2F1311"/>
              </a:solidFill>
              <a:latin typeface="Arial"/>
            </a:endParaRPr>
          </a:p>
          <a:p>
            <a:pPr marL="342900" lvl="0" indent="-342900" algn="l">
              <a:lnSpc>
                <a:spcPct val="80000"/>
              </a:lnSpc>
              <a:buBlip>
                <a:blip r:embed="rId2"/>
              </a:buBlip>
            </a:pPr>
            <a:r>
              <a:rPr lang="ru-RU" b="1" kern="0" dirty="0">
                <a:solidFill>
                  <a:srgbClr val="2F1311"/>
                </a:solidFill>
                <a:latin typeface="Arial"/>
              </a:rPr>
              <a:t> фонематическое восприятие;</a:t>
            </a:r>
          </a:p>
          <a:p>
            <a:pPr marL="342900" lvl="0" indent="-342900" algn="l">
              <a:lnSpc>
                <a:spcPct val="80000"/>
              </a:lnSpc>
            </a:pPr>
            <a:endParaRPr lang="ru-RU" b="1" kern="0" dirty="0">
              <a:solidFill>
                <a:srgbClr val="2F1311"/>
              </a:solidFill>
              <a:latin typeface="Arial"/>
            </a:endParaRPr>
          </a:p>
          <a:p>
            <a:pPr marL="342900" lvl="0" indent="-342900" algn="l">
              <a:lnSpc>
                <a:spcPct val="80000"/>
              </a:lnSpc>
              <a:buBlip>
                <a:blip r:embed="rId2"/>
              </a:buBlip>
            </a:pPr>
            <a:r>
              <a:rPr lang="ru-RU" b="1" kern="0" dirty="0">
                <a:solidFill>
                  <a:srgbClr val="2F1311"/>
                </a:solidFill>
                <a:latin typeface="Arial"/>
              </a:rPr>
              <a:t> фонематические представления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81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Развитие навыка   языкового  анализа и синтеза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Современный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обучения детей грамоте является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синтети­ческим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знакомятся сначала не с буквами, а со звуками родного языка. 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количестве и порядке звуков в слове ребё­нок не сможет правильно писать, а, назвав по порядку буквы, но, не умея соединить вместе соответствующие им звуки,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овладеет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чтением.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Н.А. Хохловой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 трудность испытывают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неумении услышать гласные зву­ки, а также отделить гласные от согласных в слове.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деятельности целесообразнее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вспомогательные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-  зрительные символы  звуков.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звукового анализа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гласных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словах,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этого взрослому достаточно обратить внимание ребёнка на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положение губ при ар­тикуляции соответствующего гласного звука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соотнести каждую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артикулему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символом.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звуки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воспринимаются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дифференцируются сложнее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по­этому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их обозначения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не только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зрительный образ( змея, жук, комарик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но и определённый,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жестовый символ. </a:t>
            </a:r>
          </a:p>
          <a:p>
            <a:endParaRPr lang="ru-RU" dirty="0"/>
          </a:p>
        </p:txBody>
      </p:sp>
      <p:pic>
        <p:nvPicPr>
          <p:cNvPr id="3" name="Picture 2" descr="C:\Users\N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5922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323528" y="273051"/>
            <a:ext cx="8496944" cy="5244181"/>
          </a:xfrm>
        </p:spPr>
        <p:txBody>
          <a:bodyPr/>
          <a:lstStyle/>
          <a:p>
            <a:pPr marL="0" lv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1.Определение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слогов в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словах разной сложности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«Телеграф», «Телеграмма», </a:t>
            </a:r>
            <a:r>
              <a:rPr lang="ru-RU" sz="1400" b="1" dirty="0">
                <a:solidFill>
                  <a:srgbClr val="FF0000"/>
                </a:solidFill>
              </a:rPr>
              <a:t>«Топорик»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Прохлопать слова по слогам.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«Прошагаем слово</a:t>
            </a:r>
            <a:r>
              <a:rPr lang="ru-RU" sz="1400" b="1" dirty="0" smtClean="0">
                <a:solidFill>
                  <a:srgbClr val="FF0000"/>
                </a:solidFill>
              </a:rPr>
              <a:t>», «Мячик» </a:t>
            </a:r>
            <a:r>
              <a:rPr lang="ru-RU" sz="1400" dirty="0" smtClean="0"/>
              <a:t>(</a:t>
            </a:r>
            <a:r>
              <a:rPr lang="ru-RU" sz="1400" dirty="0"/>
              <a:t>аналогичные)</a:t>
            </a:r>
            <a:r>
              <a:rPr lang="ru-RU" sz="1400" b="1" dirty="0"/>
              <a:t> </a:t>
            </a:r>
            <a:endParaRPr lang="ru-RU" sz="1400" dirty="0" smtClean="0"/>
          </a:p>
          <a:p>
            <a:pPr marL="0" lv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«Отбей </a:t>
            </a:r>
            <a:r>
              <a:rPr lang="ru-RU" sz="1400" b="1" dirty="0">
                <a:solidFill>
                  <a:srgbClr val="FF0000"/>
                </a:solidFill>
              </a:rPr>
              <a:t>слоги мячом»</a:t>
            </a:r>
            <a:endParaRPr lang="ru-RU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400" dirty="0"/>
              <a:t>Взрослый  говорит слово в рамках лексической темы. Ребёнок , отбивая мячом об пол, делит слово на части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«Паровоз </a:t>
            </a:r>
            <a:r>
              <a:rPr lang="ru-RU" sz="1400" b="1" dirty="0">
                <a:solidFill>
                  <a:srgbClr val="FF0000"/>
                </a:solidFill>
              </a:rPr>
              <a:t>и вагончики»</a:t>
            </a:r>
            <a:endParaRPr lang="ru-RU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400" dirty="0"/>
              <a:t>Паровоз везёт картинку. Ребёнок называет картинку, затем  делит слово на слоги, присоединяя к паровозу столько вагончиков, сколько в данном слове слогов.</a:t>
            </a:r>
            <a:br>
              <a:rPr lang="ru-RU" sz="1400" dirty="0"/>
            </a:br>
            <a:r>
              <a:rPr lang="ru-RU" sz="1400" b="1" dirty="0" smtClean="0">
                <a:solidFill>
                  <a:srgbClr val="FF0000"/>
                </a:solidFill>
              </a:rPr>
              <a:t>«Кто </a:t>
            </a:r>
            <a:r>
              <a:rPr lang="ru-RU" sz="1400" b="1" dirty="0">
                <a:solidFill>
                  <a:srgbClr val="FF0000"/>
                </a:solidFill>
              </a:rPr>
              <a:t>в каком вагоне поедет?»</a:t>
            </a:r>
            <a:endParaRPr lang="ru-RU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400" dirty="0"/>
              <a:t>Взрослый показывает изображение поезда с пронумерованными вагончиками, показывает предметную картинку и просит показать, в каком вагоне едет звук: количество слогов в слове соответствует цифре на вагоне поезда.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 «Гусеница</a:t>
            </a:r>
            <a:r>
              <a:rPr lang="ru-RU" sz="1400" b="1" dirty="0" smtClean="0">
                <a:solidFill>
                  <a:srgbClr val="FF0000"/>
                </a:solidFill>
              </a:rPr>
              <a:t>», «Пирамидка» «Машинка»</a:t>
            </a:r>
            <a:endParaRPr lang="ru-RU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400" dirty="0"/>
              <a:t>Взрослый оказывает </a:t>
            </a:r>
            <a:r>
              <a:rPr lang="ru-RU" sz="1400" dirty="0" smtClean="0"/>
              <a:t>гусеницу или пирамидку, </a:t>
            </a:r>
            <a:r>
              <a:rPr lang="ru-RU" sz="1400" dirty="0"/>
              <a:t>состоящую из частей, нужно с её помощью показать, сколько в слове слогов. Если в слове 1 слог, то к голове гусеницы присоединяется 1 часть, если 2 слога – 2 части и т.д.</a:t>
            </a:r>
          </a:p>
          <a:p>
            <a:endParaRPr lang="ru-RU" dirty="0"/>
          </a:p>
        </p:txBody>
      </p:sp>
      <p:pic>
        <p:nvPicPr>
          <p:cNvPr id="3" name="Picture 2" descr="C:\Users\N\Desktop\напечатать\image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7082"/>
            <a:ext cx="16928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N\Desktop\напечатать\image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91711"/>
            <a:ext cx="237626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«Рассели жильцов»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предлагается определить кто на каком этаже будет жить в зависимости от количества слогов в слове.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Кто в каком вагоне поедет?»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Ребенку предлагается разместить пассажиров в вагоне  в зависимости от количества слогов в слове.</a:t>
            </a:r>
          </a:p>
        </p:txBody>
      </p:sp>
      <p:pic>
        <p:nvPicPr>
          <p:cNvPr id="5" name="Picture 2" descr="C:\Users\Павел\Pictures\img020.jpg"/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0032" y="260648"/>
            <a:ext cx="38884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\Desktop\Screen_20181115_184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2839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6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323528" y="399274"/>
            <a:ext cx="8362784" cy="4596109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пределении места, количества и последовательности звуков в слове</a:t>
            </a:r>
          </a:p>
          <a:p>
            <a:pPr marL="0" lv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«Поймай слово за хвостик»</a:t>
            </a:r>
          </a:p>
          <a:p>
            <a:pPr marL="0" lvl="0" indent="0"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Взрослый называет слово выделяя последний звук –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носссс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lv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16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Улиткины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дорожки»</a:t>
            </a:r>
          </a:p>
          <a:p>
            <a:pPr marL="0" lvl="0" indent="0">
              <a:buNone/>
            </a:pPr>
            <a:r>
              <a:rPr lang="ru-RU" sz="1600" dirty="0" smtClean="0">
                <a:latin typeface="Times New Roman"/>
                <a:ea typeface="Times New Roman"/>
              </a:rPr>
              <a:t>Ребенок определяет нахождение звука в слове, если звук в начале слова, то улитка ползет в начале тропинки, если звук в конце , то в конце тропинки.</a:t>
            </a:r>
          </a:p>
          <a:p>
            <a:pPr marL="0" lvl="0" indent="0">
              <a:buNone/>
            </a:pPr>
            <a:endParaRPr lang="ru-RU" sz="1600" dirty="0">
              <a:latin typeface="Times New Roman"/>
              <a:ea typeface="Times New Roman"/>
            </a:endParaRPr>
          </a:p>
          <a:p>
            <a:pPr marL="0" lvl="0" indent="0">
              <a:buNone/>
            </a:pPr>
            <a:endParaRPr lang="ru-RU" sz="1600" dirty="0" smtClean="0">
              <a:latin typeface="Times New Roman"/>
              <a:ea typeface="Times New Roman"/>
            </a:endParaRPr>
          </a:p>
          <a:p>
            <a:pPr marL="0" lvl="0" indent="0">
              <a:buNone/>
            </a:pPr>
            <a:endParaRPr lang="ru-RU" sz="16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«Носики-животики-хвостики»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аналогии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Павел\Pictures\img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7" y="2204864"/>
            <a:ext cx="3960440" cy="58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22526"/>
            <a:ext cx="3968750" cy="59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Павел\Pictures\img015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9967" y="3717032"/>
            <a:ext cx="3701272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Павел\Pictures\img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1231" y="3679016"/>
            <a:ext cx="3246271" cy="7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Аквариум»  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Закреплять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определять место звука в слове.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определяет место звука в слове и «запускает» в него рыбку.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0" y="910231"/>
            <a:ext cx="2299692" cy="14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68" y="910267"/>
            <a:ext cx="2198365" cy="13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53" y="866095"/>
            <a:ext cx="2232248" cy="14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5" y="1349925"/>
            <a:ext cx="1143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51714"/>
            <a:ext cx="1143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2091"/>
            <a:ext cx="5760639" cy="17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57" y="4509120"/>
            <a:ext cx="86409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004" y="226133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 </a:t>
            </a:r>
            <a:r>
              <a:rPr lang="ru-RU" sz="1600" dirty="0" smtClean="0"/>
              <a:t> 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«Баскетбол»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место звука в слове, дифференцировать звуки по твердости-мягкости, определять количество слогов в слове.</a:t>
            </a:r>
          </a:p>
        </p:txBody>
      </p:sp>
      <p:pic>
        <p:nvPicPr>
          <p:cNvPr id="11" name="Рисунок 11" descr="S:\ФОТОШОП\Картинки\Спорт\Баскетбольная корзина Синя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146345"/>
            <a:ext cx="187220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35" y="3645024"/>
            <a:ext cx="194421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6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передачей мяча «Звуковая цепочка»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первого и последнего звука в слове.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Свяжем мы из слов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 не даст поставить точку».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Педагог называет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слово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мяч.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мяч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ребёнка к ребёнку. Конечный звук предыдущего слова - это начальный звук. Например: весна – автобус – слон - нос - сова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«Фишки»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помощью фишек белого цвета ребёнок показывает количество и последовательность звуков в слове.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«Схема слова»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помощью фишек красного, синего и зелёного цвета дети составляют звуковую схему слова.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«Телевизор»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экране телевизора появляется картинка. С помощью цветных фишек ребёнок составляет звуковую схему слова.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схему к слову»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подбирает нарисованную схему к слову.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каком домике слово живет?»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«Сосчитай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звуки.»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определение количества звуков в слове.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карточки с цифрами, предметные картинки.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 называет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а дети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карточку с цифрой, соответствующей количеству звуков в названном слове.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«Дружные 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</a:t>
            </a:r>
            <a:r>
              <a:rPr lang="ru-RU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соединение звуков в слова.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Прибежали дружно звуки и друг другу дали руки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называет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слово, например [Л], [У], [К], произнесённое по отдельным звукам (1 вариант-пауза между звуками 3 с; 2 вариант- пауза между звуками 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Сочинялки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преобразование слов, путём добавления слогов.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новые слова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читали занимательные стихотворения: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«Было имя ПОЛЯ, добавили слог НА – и вот уж вместо Поли ПОЛЯ – НА нам видна!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слово ШИНА, добавили слог МА – и вот уже не ШИНА, МА – ШИНА нам дана!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у нас МУШКА, а стала КОР - МУШКА, была у нас ПУШКА, а стала ХЛО-ПУШКА.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Добавили КА к слову ТОК – побежали на зимний КА-ТОК. Добавили МА к слову ЛИНА - и вот уж краснеет МА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ЛИНА. Было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ЧАСТО, добавили слог КОЛ - и вышел очень частый заборчик - ЧАСТО – КОЛ». Дети называли новые слова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слово.»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слов на определенное количество слогов.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карточки с цифрами, предметные картинки.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назвать слова с количеством звуков соответствующих цифре, и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 карточку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7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 поймаем — раз! И два — мы распутаем слова!»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Бросая мяч детям, логопед произносит слова, а дети, возвращая мяч, их повторяют: Тарелка, пещера, комната, посуда, витрина, колодец. Затем логопед запутывает слова, переставляя слоги. А дети ДОЛЖНЫ их распутать. Логопед: Дети: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релтака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тарелка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щепера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пещера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накомта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комната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супода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посуда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витрина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локодец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колодец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«Слог да слог — и будет слово, мы в игру сыграем снова»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закрепление умения добавлять слог до слова.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игры. Логопед говорит детям: — Я произнесу первую часть слова, а вы вторую: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ни. Затем логопед поочередно бросает мяч детям и говорит первый слог, дети ловят и бросают обратно, называя целое слово. Можно перебрасывать мяч об пол.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Перепутанные звуки»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образуют слова согласно данного 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(ОМД- дом, ЗКОА-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 д.)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8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фонематических представлений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Данный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действия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фонематического анализа в умственном плане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этом этапе дети определяют количество, последовательность и место звуков, не называя слова, на основе представлений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слово с 3-мя звуками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Отхлопать в ладоши, прошагать столько шагов, сколько звуков в словах: дом, каша, лимон.  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картинку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звуковой схеме  С  Г  С     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Г  С  Г         С 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Г  С  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зверей, кто в каком домике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спрятался  С  Г  С           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Г  С  Г                 С 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Г  С             Л  Е  В              Л  И  С  А                 С  Л  О  Н  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Припомнить слова к графической схеме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без опоры на картинку. С  Г  С            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Г  С  Г                С 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Г  С  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графические схемы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обозначением гласных и согласных звуков фишками.  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ситуация: мастера построили звуковой дом из 3 комнат. Кто из зверей (лиса, волк, лев, олень) сможет в нем жить.  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Достраивание предложений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 первые 2 слова, ребенок договаривает третье, четвертое и т.д.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слова и составить из них предложение.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позволяют последовательно, в соответствии с принципом поэтапного формирования умственных действий, закреплять навыки звукового анализа и синтеза в умственном плане, т.е. без опоры на конкретное восприятие – фишки и картинки.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9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Таким образом</a:t>
            </a:r>
            <a:r>
              <a:rPr lang="ru-RU" b="1" dirty="0">
                <a:solidFill>
                  <a:srgbClr val="FF0000"/>
                </a:solidFill>
              </a:rPr>
              <a:t>,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chemeClr val="accent1"/>
                </a:solidFill>
              </a:rPr>
              <a:t>проведение специальных игр и упражнений будет способствовать успешному развитию фонематических процессов, что является </a:t>
            </a:r>
            <a:r>
              <a:rPr lang="ru-RU" sz="3600" b="1" dirty="0" smtClean="0">
                <a:solidFill>
                  <a:schemeClr val="accent1"/>
                </a:solidFill>
              </a:rPr>
              <a:t>необходимым условием для успешного </a:t>
            </a:r>
            <a:r>
              <a:rPr lang="ru-RU" sz="3600" b="1" dirty="0">
                <a:solidFill>
                  <a:schemeClr val="accent1"/>
                </a:solidFill>
              </a:rPr>
              <a:t>обучения в школе.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8" descr="tiutyirtuy -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3501008"/>
            <a:ext cx="14890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7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6255" y="260648"/>
            <a:ext cx="3935705" cy="2376264"/>
          </a:xfrm>
        </p:spPr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Фонематический слух – тонкий систематизированный слух,</a:t>
            </a:r>
            <a:b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обладающий способностью осуществлять операции различения и распознавания фонем, составляющих звуковую оболочку слова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3"/>
          </p:nvPr>
        </p:nvSpPr>
        <p:spPr>
          <a:xfrm>
            <a:off x="4788024" y="260648"/>
            <a:ext cx="3935705" cy="4608512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b="1" dirty="0">
                <a:solidFill>
                  <a:prstClr val="black"/>
                </a:solidFill>
              </a:rPr>
              <a:t>Он включает в себя 3 речевые операции: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prstClr val="black"/>
                </a:solidFill>
              </a:rPr>
              <a:t>•    способность слышать есть данный звук в слове или нет;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•    способность различать слова, в которые входят одни и те же фонемы, расположенные в разной последовательности;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•    способность различать близко звучащие, но разные по значению слова</a:t>
            </a:r>
            <a:r>
              <a:rPr lang="ru-RU" sz="24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88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sz="2800" b="1" dirty="0"/>
              <a:t>Ф</a:t>
            </a:r>
            <a:r>
              <a:rPr lang="ru-RU" sz="2800" b="1" dirty="0" smtClean="0"/>
              <a:t>онематическое восприятие </a:t>
            </a:r>
            <a:r>
              <a:rPr lang="ru-RU" sz="2800" b="1" dirty="0"/>
              <a:t>-  специальные умственные действия по дифференциации фонем и установлению звуковой структуры </a:t>
            </a:r>
            <a:r>
              <a:rPr lang="ru-RU" b="1" dirty="0"/>
              <a:t>слова.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/>
              <a:t>•    умение определять линейную последовательность звуков в слове;</a:t>
            </a:r>
            <a:br>
              <a:rPr lang="ru-RU" sz="2400" b="1" dirty="0"/>
            </a:br>
            <a:r>
              <a:rPr lang="ru-RU" sz="2400" b="1" dirty="0"/>
              <a:t>•    умение определять позицию звука в слове по отношению к его началу, середине или концу;</a:t>
            </a:r>
            <a:br>
              <a:rPr lang="ru-RU" sz="2400" b="1" dirty="0"/>
            </a:br>
            <a:r>
              <a:rPr lang="ru-RU" sz="2400" b="1" dirty="0"/>
              <a:t>•    осознание или подсчет </a:t>
            </a:r>
            <a:r>
              <a:rPr lang="ru-RU" sz="2400" b="1" dirty="0" smtClean="0"/>
              <a:t>количества </a:t>
            </a:r>
            <a:r>
              <a:rPr lang="ru-RU" sz="2400" b="1" dirty="0"/>
              <a:t>звуков в слове.</a:t>
            </a:r>
          </a:p>
        </p:txBody>
      </p:sp>
    </p:spTree>
    <p:extLst>
      <p:ext uri="{BB962C8B-B14F-4D97-AF65-F5344CB8AC3E}">
        <p14:creationId xmlns:p14="http://schemas.microsoft.com/office/powerpoint/2010/main" val="3328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Позже Д.Б. </a:t>
            </a:r>
            <a:r>
              <a:rPr lang="ru-RU" sz="2000" b="1" dirty="0" err="1">
                <a:solidFill>
                  <a:prstClr val="black"/>
                </a:solidFill>
              </a:rPr>
              <a:t>Эльконин</a:t>
            </a:r>
            <a:r>
              <a:rPr lang="ru-RU" sz="2000" b="1" dirty="0">
                <a:solidFill>
                  <a:prstClr val="black"/>
                </a:solidFill>
              </a:rPr>
              <a:t> выделил из фонематического восприятия </a:t>
            </a:r>
            <a:r>
              <a:rPr lang="ru-RU" sz="2000" b="1" dirty="0">
                <a:solidFill>
                  <a:srgbClr val="FF0000"/>
                </a:solidFill>
              </a:rPr>
              <a:t>фонематический анализ и синтез </a:t>
            </a:r>
            <a:r>
              <a:rPr lang="ru-RU" sz="2000" b="1" dirty="0">
                <a:solidFill>
                  <a:prstClr val="black"/>
                </a:solidFill>
              </a:rPr>
              <a:t>-    Под 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</a:rPr>
              <a:t>фонематическим анализом </a:t>
            </a:r>
            <a:r>
              <a:rPr lang="ru-RU" sz="2000" b="1" dirty="0">
                <a:solidFill>
                  <a:prstClr val="black"/>
                </a:solidFill>
              </a:rPr>
              <a:t>мы понимаем умственные действия по анализу звуковой структуры слова – разложение его на последовательный ряд звуков, подсчет их количества, классификация.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 Аналогично под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</a:rPr>
              <a:t>фонематическим синтезом </a:t>
            </a:r>
            <a:r>
              <a:rPr lang="ru-RU" sz="2400" b="1" dirty="0">
                <a:solidFill>
                  <a:prstClr val="black"/>
                </a:solidFill>
              </a:rPr>
              <a:t>мы будем понимать умственные действия по синтезу звуковой структуры слова – слияние отдельных звуков в слоги, а слоги в слова.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7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При чтении наиболее типичны следующие ошибки:</a:t>
            </a:r>
          </a:p>
          <a:p>
            <a:pPr marL="0" indent="0">
              <a:buNone/>
            </a:pPr>
            <a:r>
              <a:rPr lang="ru-RU" sz="1800" dirty="0"/>
              <a:t>• </a:t>
            </a:r>
            <a:r>
              <a:rPr lang="ru-RU" sz="1400" dirty="0"/>
              <a:t>   трудности слияния звуков в слоги и слова;</a:t>
            </a:r>
            <a:br>
              <a:rPr lang="ru-RU" sz="1400" dirty="0"/>
            </a:br>
            <a:r>
              <a:rPr lang="ru-RU" sz="1400" dirty="0"/>
              <a:t>•    взаимные замены фонетически или </a:t>
            </a:r>
            <a:r>
              <a:rPr lang="ru-RU" sz="1400" dirty="0" err="1"/>
              <a:t>артикуляционно</a:t>
            </a:r>
            <a:r>
              <a:rPr lang="ru-RU" sz="1400" dirty="0"/>
              <a:t> близких согласных звуков (свистящих — шипящих, твёрдых — мягких, звонких — глухих)</a:t>
            </a:r>
            <a:br>
              <a:rPr lang="ru-RU" sz="1400" dirty="0"/>
            </a:br>
            <a:r>
              <a:rPr lang="ru-RU" sz="1400" dirty="0"/>
              <a:t>•    побуквенное чтение (Р, Ы, Б, А)</a:t>
            </a:r>
            <a:br>
              <a:rPr lang="ru-RU" sz="1400" dirty="0"/>
            </a:br>
            <a:r>
              <a:rPr lang="ru-RU" sz="1400" dirty="0"/>
              <a:t>•    искажение слоговой структуры слов;</a:t>
            </a:r>
            <a:br>
              <a:rPr lang="ru-RU" sz="1400" dirty="0"/>
            </a:br>
            <a:r>
              <a:rPr lang="ru-RU" sz="1400" dirty="0"/>
              <a:t>•    слишком медленный темп чтения;</a:t>
            </a:r>
            <a:br>
              <a:rPr lang="ru-RU" sz="1400" dirty="0"/>
            </a:br>
            <a:r>
              <a:rPr lang="ru-RU" sz="1400" dirty="0"/>
              <a:t>•    нарушения понимания прочитанного.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Вывод: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если у ребенка отмечаются хотя бы лёгкие отклонения в развитии фонематического восприятия, то обязательно будут затруднения в овладении чтением и письмом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FF0000"/>
                </a:solidFill>
              </a:rPr>
              <a:t>К числу типичных недостатков письма относятся:</a:t>
            </a:r>
          </a:p>
          <a:p>
            <a:pPr marL="0" indent="0">
              <a:buNone/>
            </a:pPr>
            <a:r>
              <a:rPr lang="ru-RU" sz="1600" dirty="0"/>
              <a:t>•  </a:t>
            </a:r>
            <a:r>
              <a:rPr lang="ru-RU" sz="1400" dirty="0"/>
              <a:t>  замены букв, указывающие на незаконченность процесса дифференцировок соответствующих звуков, близких по акустическим или артикуляционным признакам;</a:t>
            </a:r>
            <a:br>
              <a:rPr lang="ru-RU" sz="1400" dirty="0"/>
            </a:br>
            <a:r>
              <a:rPr lang="ru-RU" sz="1400" dirty="0"/>
              <a:t>•    пропуски гласных;</a:t>
            </a:r>
            <a:br>
              <a:rPr lang="ru-RU" sz="1400" dirty="0"/>
            </a:br>
            <a:r>
              <a:rPr lang="ru-RU" sz="1400" dirty="0"/>
              <a:t>•    пропуски согласных в их стечении;</a:t>
            </a:r>
            <a:br>
              <a:rPr lang="ru-RU" sz="1400" dirty="0"/>
            </a:br>
            <a:r>
              <a:rPr lang="ru-RU" sz="1400" dirty="0"/>
              <a:t>•    слияние слов на письме;</a:t>
            </a:r>
            <a:br>
              <a:rPr lang="ru-RU" sz="1400" dirty="0"/>
            </a:br>
            <a:r>
              <a:rPr lang="ru-RU" sz="1400" dirty="0"/>
              <a:t>•    раздельное написание частей одного слова;</a:t>
            </a:r>
            <a:br>
              <a:rPr lang="ru-RU" sz="1400" dirty="0"/>
            </a:br>
            <a:r>
              <a:rPr lang="ru-RU" sz="1400" dirty="0"/>
              <a:t>•    пропуски, перестановки слогов;</a:t>
            </a:r>
            <a:br>
              <a:rPr lang="ru-RU" sz="1400" dirty="0"/>
            </a:br>
            <a:r>
              <a:rPr lang="ru-RU" sz="1400" dirty="0"/>
              <a:t>•    орфографические ошибки.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Известно, что вторичные отклонения легче предупредить, чем исправить уже сформировавшиеся нарушения, поэтому фонематические процессы необходимо развивать!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6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ЭТАПЫ </a:t>
            </a:r>
            <a:r>
              <a:rPr lang="ru-RU" sz="1800" b="1" dirty="0">
                <a:solidFill>
                  <a:srgbClr val="FF0000"/>
                </a:solidFill>
              </a:rPr>
              <a:t>РАЗВИТИЯ ФОНЕМАТИЧЕСКОГО </a:t>
            </a:r>
            <a:r>
              <a:rPr lang="ru-RU" sz="1800" b="1" dirty="0" smtClean="0">
                <a:solidFill>
                  <a:srgbClr val="FF0000"/>
                </a:solidFill>
              </a:rPr>
              <a:t>ВОСПРИЯТИЯ:</a:t>
            </a:r>
          </a:p>
          <a:p>
            <a:pPr marL="0" lvl="0" indent="0">
              <a:buNone/>
            </a:pPr>
            <a:r>
              <a:rPr lang="ru-RU" sz="1800" b="1" i="1" kern="0" dirty="0">
                <a:solidFill>
                  <a:srgbClr val="2F1311"/>
                </a:solidFill>
                <a:latin typeface="Arial"/>
              </a:rPr>
              <a:t>-</a:t>
            </a:r>
            <a:r>
              <a:rPr lang="ru-RU" sz="1800" b="1" i="1" kern="0" dirty="0" smtClean="0">
                <a:solidFill>
                  <a:srgbClr val="2F1311"/>
                </a:solidFill>
                <a:latin typeface="Arial"/>
              </a:rPr>
              <a:t> </a:t>
            </a:r>
            <a:r>
              <a:rPr lang="ru-RU" sz="1800" b="1" i="1" kern="0" dirty="0">
                <a:solidFill>
                  <a:srgbClr val="2F1311"/>
                </a:solidFill>
                <a:latin typeface="Arial"/>
              </a:rPr>
              <a:t>р</a:t>
            </a:r>
            <a:r>
              <a:rPr lang="ru-RU" sz="1800" b="1" i="1" kern="0" dirty="0" smtClean="0">
                <a:solidFill>
                  <a:srgbClr val="2F1311"/>
                </a:solidFill>
                <a:latin typeface="Arial"/>
              </a:rPr>
              <a:t>азвитие </a:t>
            </a:r>
            <a:r>
              <a:rPr lang="ru-RU" sz="1800" b="1" i="1" kern="0" dirty="0">
                <a:solidFill>
                  <a:srgbClr val="2F1311"/>
                </a:solidFill>
                <a:latin typeface="Arial"/>
              </a:rPr>
              <a:t>неречевого слуха;</a:t>
            </a:r>
          </a:p>
          <a:p>
            <a:pPr marL="0" lvl="0" indent="0">
              <a:buNone/>
            </a:pPr>
            <a:r>
              <a:rPr lang="ru-RU" sz="1800" b="1" i="1" kern="0" dirty="0" smtClean="0">
                <a:solidFill>
                  <a:srgbClr val="2F1311"/>
                </a:solidFill>
                <a:latin typeface="Arial"/>
              </a:rPr>
              <a:t>- развитие </a:t>
            </a:r>
            <a:r>
              <a:rPr lang="ru-RU" sz="1800" b="1" i="1" kern="0" dirty="0">
                <a:solidFill>
                  <a:srgbClr val="2F1311"/>
                </a:solidFill>
                <a:latin typeface="Arial"/>
              </a:rPr>
              <a:t>речевого слуха;</a:t>
            </a:r>
          </a:p>
          <a:p>
            <a:pPr marL="0" lvl="0" indent="0">
              <a:buNone/>
            </a:pPr>
            <a:r>
              <a:rPr lang="ru-RU" sz="1800" b="1" i="1" kern="0" dirty="0" smtClean="0">
                <a:solidFill>
                  <a:srgbClr val="2F1311"/>
                </a:solidFill>
                <a:latin typeface="Arial"/>
              </a:rPr>
              <a:t>- развитие </a:t>
            </a:r>
            <a:r>
              <a:rPr lang="ru-RU" sz="1800" b="1" i="1" kern="0" dirty="0">
                <a:solidFill>
                  <a:srgbClr val="2F1311"/>
                </a:solidFill>
                <a:latin typeface="Arial"/>
              </a:rPr>
              <a:t>навыка  элементарного  языкового  </a:t>
            </a:r>
            <a:r>
              <a:rPr lang="ru-RU" sz="1800" b="1" i="1" kern="0" dirty="0" smtClean="0">
                <a:solidFill>
                  <a:srgbClr val="2F1311"/>
                </a:solidFill>
                <a:latin typeface="Arial"/>
              </a:rPr>
              <a:t>анализа </a:t>
            </a:r>
            <a:r>
              <a:rPr lang="ru-RU" sz="1800" b="1" i="1" kern="0" dirty="0">
                <a:solidFill>
                  <a:srgbClr val="2F1311"/>
                </a:solidFill>
                <a:latin typeface="Arial"/>
              </a:rPr>
              <a:t>и синтеза </a:t>
            </a:r>
            <a:r>
              <a:rPr lang="ru-RU" sz="1800" b="1" i="1" kern="0" dirty="0" smtClean="0">
                <a:solidFill>
                  <a:srgbClr val="2F1311"/>
                </a:solidFill>
                <a:latin typeface="Arial"/>
              </a:rPr>
              <a:t>слов.</a:t>
            </a:r>
            <a:endParaRPr lang="ru-RU" sz="1800" b="1" i="1" dirty="0"/>
          </a:p>
        </p:txBody>
      </p:sp>
      <p:pic>
        <p:nvPicPr>
          <p:cNvPr id="3" name="Picture 2" descr="E:\Мамиа\Новая папка\130850030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9694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323528" y="273051"/>
            <a:ext cx="8424936" cy="4452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Meiryo UI" pitchFamily="34" charset="-128"/>
              </a:rPr>
              <a:t>I</a:t>
            </a:r>
            <a:r>
              <a:rPr lang="ru-RU" sz="1800" b="1" dirty="0">
                <a:solidFill>
                  <a:srgbClr val="FF0000"/>
                </a:solidFill>
                <a:latin typeface="Meiryo UI" pitchFamily="34" charset="-128"/>
              </a:rPr>
              <a:t> этап: Развитие неречевого </a:t>
            </a:r>
            <a:r>
              <a:rPr lang="ru-RU" sz="1800" b="1" dirty="0" smtClean="0">
                <a:solidFill>
                  <a:srgbClr val="FF0000"/>
                </a:solidFill>
                <a:latin typeface="Meiryo UI" pitchFamily="34" charset="-128"/>
              </a:rPr>
              <a:t>слуха</a:t>
            </a:r>
          </a:p>
          <a:p>
            <a:pPr>
              <a:buAutoNum type="arabicPeriod"/>
            </a:pPr>
            <a:r>
              <a:rPr lang="ru-RU" sz="1400" b="1" dirty="0" smtClean="0">
                <a:latin typeface="Meiryo UI" pitchFamily="34" charset="-128"/>
              </a:rPr>
              <a:t>Развивать способность различать неречевые звуки.</a:t>
            </a:r>
          </a:p>
          <a:p>
            <a:pPr>
              <a:buAutoNum type="arabicPeriod"/>
            </a:pPr>
            <a:r>
              <a:rPr lang="ru-RU" sz="1400" b="1" dirty="0" smtClean="0">
                <a:latin typeface="Meiryo UI" pitchFamily="34" charset="-128"/>
              </a:rPr>
              <a:t>Развивать слуховую память, внимание.</a:t>
            </a: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5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«Что звучало?» </a:t>
            </a:r>
            <a:r>
              <a:rPr lang="ru-RU" sz="1500" dirty="0" smtClean="0">
                <a:cs typeface="Aharoni" panose="02010803020104030203" pitchFamily="2" charset="-79"/>
              </a:rPr>
              <a:t>-</a:t>
            </a:r>
            <a:r>
              <a:rPr lang="ru-RU" sz="1300" b="1" kern="0" dirty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 </a:t>
            </a:r>
            <a:r>
              <a:rPr lang="ru-RU" sz="1200" b="1" kern="0" dirty="0" smtClean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Взрослый </a:t>
            </a:r>
            <a:r>
              <a:rPr lang="ru-RU" sz="1200" b="1" kern="0" dirty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издаёт </a:t>
            </a:r>
            <a:r>
              <a:rPr lang="ru-RU" sz="1200" b="1" kern="0" dirty="0" smtClean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звуки на музыкальных инструментах, </a:t>
            </a:r>
            <a:r>
              <a:rPr lang="ru-RU" sz="1200" b="1" kern="0" dirty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а ребёнок говорит, что звучало</a:t>
            </a:r>
            <a:r>
              <a:rPr lang="ru-RU" sz="1200" kern="0" dirty="0" smtClean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.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«</a:t>
            </a:r>
            <a:r>
              <a:rPr lang="ru-RU" sz="1500" b="1" dirty="0">
                <a:solidFill>
                  <a:srgbClr val="FF0000"/>
                </a:solidFill>
                <a:cs typeface="Aharoni" panose="02010803020104030203" pitchFamily="2" charset="-79"/>
              </a:rPr>
              <a:t>Угадай, кто позвал</a:t>
            </a:r>
            <a:r>
              <a:rPr lang="ru-RU" sz="15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».</a:t>
            </a:r>
            <a:r>
              <a:rPr lang="ru-RU" sz="1500" dirty="0">
                <a:solidFill>
                  <a:srgbClr val="FF0000"/>
                </a:solidFill>
                <a:cs typeface="Aharoni" panose="02010803020104030203" pitchFamily="2" charset="-79"/>
              </a:rPr>
              <a:t> </a:t>
            </a:r>
            <a:r>
              <a:rPr lang="ru-RU" sz="1500" b="1" dirty="0" smtClean="0">
                <a:cs typeface="Aharoni" panose="02010803020104030203" pitchFamily="2" charset="-79"/>
              </a:rPr>
              <a:t>Водящий </a:t>
            </a:r>
            <a:r>
              <a:rPr lang="ru-RU" sz="1500" b="1" dirty="0">
                <a:cs typeface="Aharoni" panose="02010803020104030203" pitchFamily="2" charset="-79"/>
              </a:rPr>
              <a:t>поворачивается спиной к детям. Кто-то из детей подаёт голос заранее условленным образом (либо подражая животным, либо называя изучаемый звук). Водящий угадывает, кто произносил</a:t>
            </a:r>
            <a:r>
              <a:rPr lang="ru-RU" sz="1500" b="1" dirty="0" smtClean="0">
                <a:cs typeface="Aharoni" panose="02010803020104030203" pitchFamily="2" charset="-79"/>
              </a:rPr>
              <a:t>.</a:t>
            </a:r>
            <a:endParaRPr lang="ru-RU" sz="1500" kern="0" dirty="0">
              <a:solidFill>
                <a:srgbClr val="2F1311"/>
              </a:solidFill>
              <a:latin typeface="Arial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ru-RU" sz="15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«Где звучало?» </a:t>
            </a:r>
            <a:r>
              <a:rPr lang="ru-RU" sz="1500" b="1" dirty="0" smtClean="0">
                <a:cs typeface="Aharoni" panose="02010803020104030203" pitchFamily="2" charset="-79"/>
              </a:rPr>
              <a:t>Ребёнок </a:t>
            </a:r>
            <a:r>
              <a:rPr lang="ru-RU" sz="1500" b="1" dirty="0">
                <a:cs typeface="Aharoni" panose="02010803020104030203" pitchFamily="2" charset="-79"/>
              </a:rPr>
              <a:t>сидит с закрытыми глазами, </a:t>
            </a:r>
            <a:r>
              <a:rPr lang="ru-RU" sz="1500" b="1" dirty="0" smtClean="0">
                <a:cs typeface="Aharoni" panose="02010803020104030203" pitchFamily="2" charset="-79"/>
              </a:rPr>
              <a:t>взрослый звонит </a:t>
            </a:r>
            <a:r>
              <a:rPr lang="ru-RU" sz="1500" b="1" dirty="0">
                <a:cs typeface="Aharoni" panose="02010803020104030203" pitchFamily="2" charset="-79"/>
              </a:rPr>
              <a:t>колокольчиком </a:t>
            </a:r>
            <a:r>
              <a:rPr lang="ru-RU" sz="1500" b="1" i="1" dirty="0">
                <a:cs typeface="Aharoni" panose="02010803020104030203" pitchFamily="2" charset="-79"/>
              </a:rPr>
              <a:t>справа, слева, сзади, спереди, над головой ребёнка. </a:t>
            </a:r>
            <a:r>
              <a:rPr lang="ru-RU" sz="1500" b="1" dirty="0">
                <a:cs typeface="Aharoni" panose="02010803020104030203" pitchFamily="2" charset="-79"/>
              </a:rPr>
              <a:t>Ребёнок показывает рукой направление, откуда исходит звук.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u-RU" sz="1500" b="1" kern="0" dirty="0" smtClean="0">
                <a:solidFill>
                  <a:srgbClr val="FF0000"/>
                </a:solidFill>
                <a:latin typeface="Arial"/>
                <a:cs typeface="Aharoni" panose="02010803020104030203" pitchFamily="2" charset="-79"/>
              </a:rPr>
              <a:t>«Колокольчик» </a:t>
            </a:r>
            <a:r>
              <a:rPr lang="ru-RU" sz="1200" b="1" kern="0" dirty="0" smtClean="0">
                <a:latin typeface="Arial"/>
                <a:cs typeface="Aharoni" panose="02010803020104030203" pitchFamily="2" charset="-79"/>
              </a:rPr>
              <a:t>Дети </a:t>
            </a:r>
            <a:r>
              <a:rPr lang="ru-RU" sz="1200" b="1" kern="0" dirty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встают в круг. «Водящий» с закрытыми глазами находится в центре круга. Дети поочерёдно звонят колокольчиком. «Водящий» должен угадать </a:t>
            </a:r>
            <a:r>
              <a:rPr lang="ru-RU" sz="1200" b="1" kern="0" dirty="0" smtClean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у </a:t>
            </a:r>
            <a:r>
              <a:rPr lang="ru-RU" sz="1200" b="1" kern="0" dirty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кого из детей звонит колокольчик. 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«Хлопни, как я!» </a:t>
            </a:r>
            <a:r>
              <a:rPr lang="ru-RU" sz="1400" b="1" dirty="0" smtClean="0">
                <a:cs typeface="Aharoni" panose="02010803020104030203" pitchFamily="2" charset="-79"/>
              </a:rPr>
              <a:t>Дети отстукивают хлопки с различным ритмическим рисунком.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b="1" dirty="0" smtClean="0">
                <a:solidFill>
                  <a:srgbClr val="FF0000"/>
                </a:solidFill>
                <a:latin typeface="Times New Roman"/>
                <a:ea typeface="Calibri"/>
                <a:cs typeface="Aharoni" panose="02010803020104030203" pitchFamily="2" charset="-79"/>
              </a:rPr>
              <a:t> «Ах, ох и ух!»</a:t>
            </a:r>
            <a:r>
              <a:rPr lang="ru-RU" sz="1500" b="1" dirty="0">
                <a:ea typeface="Calibri"/>
                <a:cs typeface="Aharoni" panose="02010803020104030203" pitchFamily="2" charset="-79"/>
              </a:rPr>
              <a:t> </a:t>
            </a:r>
            <a:r>
              <a:rPr lang="ru-RU" sz="1400" b="1" dirty="0" smtClean="0">
                <a:latin typeface="Times New Roman"/>
                <a:ea typeface="Calibri"/>
                <a:cs typeface="Aharoni" panose="02010803020104030203" pitchFamily="2" charset="-79"/>
              </a:rPr>
              <a:t>Взрослый </a:t>
            </a:r>
            <a:r>
              <a:rPr lang="ru-RU" sz="1400" b="1" dirty="0">
                <a:latin typeface="Times New Roman"/>
                <a:ea typeface="Calibri"/>
                <a:cs typeface="Aharoni" panose="02010803020104030203" pitchFamily="2" charset="-79"/>
              </a:rPr>
              <a:t>предлагает детям помочь врачу определить по настроению пациента, болеет он или здоров. Логопед за ширмой произносит междометия с разной интонацией, просит показать человека, который так сказал и определить, болен он или здоров.</a:t>
            </a:r>
            <a:endParaRPr lang="ru-RU" sz="1400" b="1" dirty="0">
              <a:ea typeface="Calibri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Meiryo UI" pitchFamily="34" charset="-128"/>
              </a:rPr>
              <a:t>II</a:t>
            </a:r>
            <a:r>
              <a:rPr lang="ru-RU" sz="1600" b="1" dirty="0">
                <a:latin typeface="Meiryo UI" pitchFamily="34" charset="-128"/>
              </a:rPr>
              <a:t> этап: Развитие речевого слуха</a:t>
            </a:r>
            <a:endParaRPr lang="ru-RU" sz="1600" dirty="0"/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различать одинаковые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звукокомплексы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слова и звуки по высоте, силе и тембру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голоса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позвал?»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имени)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ребенку повернуться спиной  и угадать,  кто назвал его по имени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позвал?»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(звукоподражания детенышей и мам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Один и тот же звук произносится громко, тихо, высоким голосом, низким голосом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– ка!» 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ребенку вспомнить сказки «Три медведя», «Колобок», «Теремок», . Меняя высоту голоса, отгадать,  кто говорит (Мишутка - высокий голос, Михайло Иванович - низкий голос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b="1" i="1" dirty="0" smtClean="0"/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«Эхо»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ребенку: «Я буду произносить звуки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ты повторяй их, как эхо. Если я буду произносить громко, то ты тоже повторяй громко, если тихо – ты тоже тихо». Взрослый четко произносит за ширмой: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у, и, о, у, дом, кот, соки т.д.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повторяет.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6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ез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Поезд</Template>
  <TotalTime>871</TotalTime>
  <Words>2415</Words>
  <Application>Microsoft Office PowerPoint</Application>
  <PresentationFormat>Экран (4:3)</PresentationFormat>
  <Paragraphs>242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Поезд</vt:lpstr>
      <vt:lpstr>Формирование фонематических процессов   у дошкольников </vt:lpstr>
      <vt:lpstr>Фонематические процессы включают в себя: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Формирования фонематических процессов   у дошкольников</dc:title>
  <dc:creator>Павел</dc:creator>
  <cp:lastModifiedBy>User</cp:lastModifiedBy>
  <cp:revision>76</cp:revision>
  <dcterms:created xsi:type="dcterms:W3CDTF">2012-11-12T03:43:47Z</dcterms:created>
  <dcterms:modified xsi:type="dcterms:W3CDTF">2022-11-02T10:16:02Z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3766349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